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6762" autoAdjust="0"/>
  </p:normalViewPr>
  <p:slideViewPr>
    <p:cSldViewPr>
      <p:cViewPr varScale="1">
        <p:scale>
          <a:sx n="40" d="100"/>
          <a:sy n="40" d="100"/>
        </p:scale>
        <p:origin x="-225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6F9639-12D2-474C-9315-1BAC779A51C4}" type="datetimeFigureOut">
              <a:rPr lang="en-US" smtClean="0"/>
              <a:t>1/7/2021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262E17-62C0-4585-8131-607B6800F7B8}" type="slidenum">
              <a:rPr lang="en-US" smtClean="0"/>
              <a:t>‹#›</a:t>
            </a:fld>
            <a:endParaRPr lang="en-US"/>
          </a:p>
        </p:txBody>
      </p:sp>
    </p:spTree>
    <p:extLst>
      <p:ext uri="{BB962C8B-B14F-4D97-AF65-F5344CB8AC3E}">
        <p14:creationId xmlns:p14="http://schemas.microsoft.com/office/powerpoint/2010/main" val="4271317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The topics to be covered in this assignment include two stress management techniques, the performance of each technique, how each technique works, evaluation of each technique, and summary of findings. Under the stress management techniques topic, I will define each and provide an image representing each. Under the performance of each technique topic, I will explain how the techniques are performed and how often. Then, under the working of each technique topic, I will explain how they relieve stress and the effects they have on the body. The evaluation topic will include support information about whether each technique works or not, the opponents </a:t>
            </a:r>
            <a:r>
              <a:rPr lang="en-US" sz="2400" kern="1200" dirty="0" smtClean="0">
                <a:solidFill>
                  <a:schemeClr val="tx1"/>
                </a:solidFill>
                <a:effectLst/>
                <a:latin typeface="Times New Roman" pitchFamily="18" charset="0"/>
                <a:ea typeface="+mn-ea"/>
                <a:cs typeface="Times New Roman" pitchFamily="18" charset="0"/>
              </a:rPr>
              <a:t>or proponents </a:t>
            </a:r>
            <a:r>
              <a:rPr lang="en-US" sz="2400" kern="1200" dirty="0" smtClean="0">
                <a:solidFill>
                  <a:schemeClr val="tx1"/>
                </a:solidFill>
                <a:effectLst/>
                <a:latin typeface="Times New Roman" pitchFamily="18" charset="0"/>
                <a:ea typeface="+mn-ea"/>
                <a:cs typeface="Times New Roman" pitchFamily="18" charset="0"/>
              </a:rPr>
              <a:t>of each, strengths and weaknesses, and a personal opinion whether I would use the techniques. The summary topic will include the findings from this project. </a:t>
            </a:r>
          </a:p>
          <a:p>
            <a:endParaRPr lang="en-US" dirty="0"/>
          </a:p>
        </p:txBody>
      </p:sp>
      <p:sp>
        <p:nvSpPr>
          <p:cNvPr id="4" name="Slide Number Placeholder 3"/>
          <p:cNvSpPr>
            <a:spLocks noGrp="1"/>
          </p:cNvSpPr>
          <p:nvPr>
            <p:ph type="sldNum" sz="quarter" idx="10"/>
          </p:nvPr>
        </p:nvSpPr>
        <p:spPr/>
        <p:txBody>
          <a:bodyPr/>
          <a:lstStyle/>
          <a:p>
            <a:fld id="{5E262E17-62C0-4585-8131-607B6800F7B8}" type="slidenum">
              <a:rPr lang="en-US" smtClean="0"/>
              <a:t>2</a:t>
            </a:fld>
            <a:endParaRPr lang="en-US"/>
          </a:p>
        </p:txBody>
      </p:sp>
    </p:spTree>
    <p:extLst>
      <p:ext uri="{BB962C8B-B14F-4D97-AF65-F5344CB8AC3E}">
        <p14:creationId xmlns:p14="http://schemas.microsoft.com/office/powerpoint/2010/main" val="2654037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Regular exercise is one of the most preferred techniques for managing stress. Notably, regular physical exercises, such as running, cycling, and swimming, are deemed essential for resulting in better sleep and improving mood levels (Holman et al., 2018). People who exercise regularly tend to be less anxious and are more optimistic about </a:t>
            </a:r>
            <a:r>
              <a:rPr lang="en-US" sz="2400" kern="1200" dirty="0" smtClean="0">
                <a:solidFill>
                  <a:schemeClr val="tx1"/>
                </a:solidFill>
                <a:effectLst/>
                <a:latin typeface="Times New Roman" pitchFamily="18" charset="0"/>
                <a:ea typeface="+mn-ea"/>
                <a:cs typeface="Times New Roman" pitchFamily="18" charset="0"/>
              </a:rPr>
              <a:t>themselves. </a:t>
            </a:r>
            <a:r>
              <a:rPr lang="en-US" sz="2400" kern="1200" dirty="0" smtClean="0">
                <a:solidFill>
                  <a:schemeClr val="tx1"/>
                </a:solidFill>
                <a:effectLst/>
                <a:latin typeface="Times New Roman" pitchFamily="18" charset="0"/>
                <a:ea typeface="+mn-ea"/>
                <a:cs typeface="Times New Roman" pitchFamily="18" charset="0"/>
              </a:rPr>
              <a:t>Consuming a healthy diet is essential not only for physical health but also for mental health. Conversely, a healthy diet lowers stress levels, blood pressure, and improves one's mood (</a:t>
            </a:r>
            <a:r>
              <a:rPr lang="en-US" sz="2400" kern="1200" dirty="0" err="1" smtClean="0">
                <a:solidFill>
                  <a:schemeClr val="tx1"/>
                </a:solidFill>
                <a:effectLst/>
                <a:latin typeface="Times New Roman" pitchFamily="18" charset="0"/>
                <a:ea typeface="+mn-ea"/>
                <a:cs typeface="Times New Roman" pitchFamily="18" charset="0"/>
              </a:rPr>
              <a:t>DocMikeEvans</a:t>
            </a:r>
            <a:r>
              <a:rPr lang="en-US" sz="2400" kern="1200" dirty="0" smtClean="0">
                <a:solidFill>
                  <a:schemeClr val="tx1"/>
                </a:solidFill>
                <a:effectLst/>
                <a:latin typeface="Times New Roman" pitchFamily="18" charset="0"/>
                <a:ea typeface="+mn-ea"/>
                <a:cs typeface="Times New Roman" pitchFamily="18" charset="0"/>
              </a:rPr>
              <a:t>, 2012). </a:t>
            </a:r>
          </a:p>
          <a:p>
            <a:endParaRPr lang="en-US" dirty="0"/>
          </a:p>
        </p:txBody>
      </p:sp>
      <p:sp>
        <p:nvSpPr>
          <p:cNvPr id="4" name="Slide Number Placeholder 3"/>
          <p:cNvSpPr>
            <a:spLocks noGrp="1"/>
          </p:cNvSpPr>
          <p:nvPr>
            <p:ph type="sldNum" sz="quarter" idx="10"/>
          </p:nvPr>
        </p:nvSpPr>
        <p:spPr/>
        <p:txBody>
          <a:bodyPr/>
          <a:lstStyle/>
          <a:p>
            <a:fld id="{5E262E17-62C0-4585-8131-607B6800F7B8}" type="slidenum">
              <a:rPr lang="en-US" smtClean="0"/>
              <a:t>3</a:t>
            </a:fld>
            <a:endParaRPr lang="en-US"/>
          </a:p>
        </p:txBody>
      </p:sp>
    </p:spTree>
    <p:extLst>
      <p:ext uri="{BB962C8B-B14F-4D97-AF65-F5344CB8AC3E}">
        <p14:creationId xmlns:p14="http://schemas.microsoft.com/office/powerpoint/2010/main" val="3515298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Regular exercises for managing stress may include various techniques, such as running, cycling, swimming, and dancing. The alternatives to the above techniques include walking during lunch break, using stairs rather than an elevator, hand-washing one's vehicle, and biking. There are various techniques for exercising, and therefore one may decide to exercise daily for better results. Basically, the performance of a healthy diet to manage stress involves ensuring that one's daily diet is composed of healthy foods and drinks. For example, stressed people should ensure that their daily diets have low quantities of sugar and fats (Holman et al., 2018). </a:t>
            </a:r>
          </a:p>
          <a:p>
            <a:endParaRPr lang="en-US" dirty="0"/>
          </a:p>
        </p:txBody>
      </p:sp>
      <p:sp>
        <p:nvSpPr>
          <p:cNvPr id="4" name="Slide Number Placeholder 3"/>
          <p:cNvSpPr>
            <a:spLocks noGrp="1"/>
          </p:cNvSpPr>
          <p:nvPr>
            <p:ph type="sldNum" sz="quarter" idx="10"/>
          </p:nvPr>
        </p:nvSpPr>
        <p:spPr/>
        <p:txBody>
          <a:bodyPr/>
          <a:lstStyle/>
          <a:p>
            <a:fld id="{5E262E17-62C0-4585-8131-607B6800F7B8}" type="slidenum">
              <a:rPr lang="en-US" smtClean="0"/>
              <a:t>4</a:t>
            </a:fld>
            <a:endParaRPr lang="en-US"/>
          </a:p>
        </p:txBody>
      </p:sp>
    </p:spTree>
    <p:extLst>
      <p:ext uri="{BB962C8B-B14F-4D97-AF65-F5344CB8AC3E}">
        <p14:creationId xmlns:p14="http://schemas.microsoft.com/office/powerpoint/2010/main" val="141458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Regular exercises work by stimulating the body to produce useful hormones, such as endocannabinoids and endorphins (Yoga With Adriene, 2017). These hormones aid in sedation, improving sleep patterns and blocking pain, and this helps in the management of stress levels. Endorphins also </a:t>
            </a:r>
            <a:r>
              <a:rPr lang="en-US" sz="2400" kern="1200" dirty="0" smtClean="0">
                <a:solidFill>
                  <a:schemeClr val="tx1"/>
                </a:solidFill>
                <a:effectLst/>
                <a:latin typeface="Times New Roman" pitchFamily="18" charset="0"/>
                <a:ea typeface="+mn-ea"/>
                <a:cs typeface="Times New Roman" pitchFamily="18" charset="0"/>
              </a:rPr>
              <a:t>act </a:t>
            </a:r>
            <a:r>
              <a:rPr lang="en-US" sz="2400" kern="1200" dirty="0" smtClean="0">
                <a:solidFill>
                  <a:schemeClr val="tx1"/>
                </a:solidFill>
                <a:effectLst/>
                <a:latin typeface="Times New Roman" pitchFamily="18" charset="0"/>
                <a:ea typeface="+mn-ea"/>
                <a:cs typeface="Times New Roman" pitchFamily="18" charset="0"/>
              </a:rPr>
              <a:t>as the natural painkillers of the body as well as mood elevators. In addition, regular exercise helps the body to reduce hormones, like adrenaline associated with high levels of stress. Healthy diets, like oatmeal, are essential for boosting brain chemicals, such as serotonin. Serotonin helps the brain and body to calm. Healthy foods also cut stress hormones like cortisol and adrenaline. Moreover, a healthy diet enhances one's immune system and lowers blood pressure. </a:t>
            </a:r>
          </a:p>
          <a:p>
            <a:endParaRPr lang="en-US" dirty="0"/>
          </a:p>
        </p:txBody>
      </p:sp>
      <p:sp>
        <p:nvSpPr>
          <p:cNvPr id="4" name="Slide Number Placeholder 3"/>
          <p:cNvSpPr>
            <a:spLocks noGrp="1"/>
          </p:cNvSpPr>
          <p:nvPr>
            <p:ph type="sldNum" sz="quarter" idx="10"/>
          </p:nvPr>
        </p:nvSpPr>
        <p:spPr/>
        <p:txBody>
          <a:bodyPr/>
          <a:lstStyle/>
          <a:p>
            <a:fld id="{5E262E17-62C0-4585-8131-607B6800F7B8}" type="slidenum">
              <a:rPr lang="en-US" smtClean="0"/>
              <a:t>5</a:t>
            </a:fld>
            <a:endParaRPr lang="en-US"/>
          </a:p>
        </p:txBody>
      </p:sp>
    </p:spTree>
    <p:extLst>
      <p:ext uri="{BB962C8B-B14F-4D97-AF65-F5344CB8AC3E}">
        <p14:creationId xmlns:p14="http://schemas.microsoft.com/office/powerpoint/2010/main" val="2847993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Various organizations, such as the American Heart Association and the American Psychological Association, have recommended the use of regular exercises as an essential technique for managing stress. According to these organizations, regular exercises manage stress by reducing the level of blood pressure, enhancing the quality of sleep and mood levels, and helping people to control their body weight. The American Heart Association also hints that when people complete workouts, they have a feeling of good sensation and their well-being is overly improved. Chronic stress results in severe health conditions like hypertension and heart disease, and regular exercise is one of the strategies of managing these conditions (</a:t>
            </a:r>
            <a:r>
              <a:rPr lang="en-US" sz="2400" kern="1200" dirty="0" err="1" smtClean="0">
                <a:solidFill>
                  <a:schemeClr val="tx1"/>
                </a:solidFill>
                <a:effectLst/>
                <a:latin typeface="Times New Roman" pitchFamily="18" charset="0"/>
                <a:ea typeface="+mn-ea"/>
                <a:cs typeface="Times New Roman" pitchFamily="18" charset="0"/>
              </a:rPr>
              <a:t>MedicineNet</a:t>
            </a:r>
            <a:r>
              <a:rPr lang="en-US" sz="2400" kern="1200" dirty="0" smtClean="0">
                <a:solidFill>
                  <a:schemeClr val="tx1"/>
                </a:solidFill>
                <a:effectLst/>
                <a:latin typeface="Times New Roman" pitchFamily="18" charset="0"/>
                <a:ea typeface="+mn-ea"/>
                <a:cs typeface="Times New Roman" pitchFamily="18" charset="0"/>
              </a:rPr>
              <a:t>, 2017). Therefore, this technique is effective in managing stress. </a:t>
            </a:r>
          </a:p>
          <a:p>
            <a:endParaRPr lang="en-US" dirty="0"/>
          </a:p>
        </p:txBody>
      </p:sp>
      <p:sp>
        <p:nvSpPr>
          <p:cNvPr id="4" name="Slide Number Placeholder 3"/>
          <p:cNvSpPr>
            <a:spLocks noGrp="1"/>
          </p:cNvSpPr>
          <p:nvPr>
            <p:ph type="sldNum" sz="quarter" idx="10"/>
          </p:nvPr>
        </p:nvSpPr>
        <p:spPr/>
        <p:txBody>
          <a:bodyPr/>
          <a:lstStyle/>
          <a:p>
            <a:fld id="{5E262E17-62C0-4585-8131-607B6800F7B8}" type="slidenum">
              <a:rPr lang="en-US" smtClean="0"/>
              <a:t>6</a:t>
            </a:fld>
            <a:endParaRPr lang="en-US"/>
          </a:p>
        </p:txBody>
      </p:sp>
    </p:spTree>
    <p:extLst>
      <p:ext uri="{BB962C8B-B14F-4D97-AF65-F5344CB8AC3E}">
        <p14:creationId xmlns:p14="http://schemas.microsoft.com/office/powerpoint/2010/main" val="381466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Some of the strengths of regular exercise as a technique for managing stress include improving the quality of sleep, lowering the risk of developing diseases like hypertension, reducing anxiety and depression, and helping people to maintain healthy body weights. Regular exercise helps the body to prevent the release of stress hormones like adrenaline, and therefore people are likely to have peace of mind, get enough sleep and feel better about </a:t>
            </a:r>
            <a:r>
              <a:rPr lang="en-US" sz="2400" kern="1200" dirty="0" smtClean="0">
                <a:solidFill>
                  <a:schemeClr val="tx1"/>
                </a:solidFill>
                <a:effectLst/>
                <a:latin typeface="Times New Roman" pitchFamily="18" charset="0"/>
                <a:ea typeface="+mn-ea"/>
                <a:cs typeface="Times New Roman" pitchFamily="18" charset="0"/>
              </a:rPr>
              <a:t>themselves </a:t>
            </a:r>
            <a:r>
              <a:rPr lang="en-US" sz="2400" kern="1200" dirty="0" smtClean="0">
                <a:solidFill>
                  <a:schemeClr val="tx1"/>
                </a:solidFill>
                <a:effectLst/>
                <a:latin typeface="Times New Roman" pitchFamily="18" charset="0"/>
                <a:ea typeface="+mn-ea"/>
                <a:cs typeface="Times New Roman" pitchFamily="18" charset="0"/>
              </a:rPr>
              <a:t>(Stanford Health Care, 2018). One of the weaknesses of this technique is that some methods like cycling and running may be tiresome, and therefore not preferred by many people. Personally, I would use this technique because it would result in a wide range of benefits into my body and well-being in general. </a:t>
            </a:r>
          </a:p>
          <a:p>
            <a:endParaRPr lang="en-US" dirty="0"/>
          </a:p>
        </p:txBody>
      </p:sp>
      <p:sp>
        <p:nvSpPr>
          <p:cNvPr id="4" name="Slide Number Placeholder 3"/>
          <p:cNvSpPr>
            <a:spLocks noGrp="1"/>
          </p:cNvSpPr>
          <p:nvPr>
            <p:ph type="sldNum" sz="quarter" idx="10"/>
          </p:nvPr>
        </p:nvSpPr>
        <p:spPr/>
        <p:txBody>
          <a:bodyPr/>
          <a:lstStyle/>
          <a:p>
            <a:fld id="{5E262E17-62C0-4585-8131-607B6800F7B8}" type="slidenum">
              <a:rPr lang="en-US" smtClean="0"/>
              <a:t>7</a:t>
            </a:fld>
            <a:endParaRPr lang="en-US"/>
          </a:p>
        </p:txBody>
      </p:sp>
    </p:spTree>
    <p:extLst>
      <p:ext uri="{BB962C8B-B14F-4D97-AF65-F5344CB8AC3E}">
        <p14:creationId xmlns:p14="http://schemas.microsoft.com/office/powerpoint/2010/main" val="2655982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Various learning institutions, such as the Edison Institute of Nutrition and the University of Michigan, have recommended the use of a healthy diet as one of the best techniques to manage stress. According to these institutions, this technique has several benefits, including reducing the level of blood pressure, improving mood levels, and enhancing the immune system. Chronic stress may result in the development of health conditions like hypertension, and therefore having a strong immune system is essential in managing such conditions (Stanford Health Care, 2018). One of the weaknesses of this technique is that healthy foods are expensive and therefore not affordable to everyone, especially to individuals from low-income family backgrounds. Personally, I would use this technique because it is an effective tool for managing stress. </a:t>
            </a:r>
          </a:p>
          <a:p>
            <a:endParaRPr lang="en-US" dirty="0"/>
          </a:p>
        </p:txBody>
      </p:sp>
      <p:sp>
        <p:nvSpPr>
          <p:cNvPr id="4" name="Slide Number Placeholder 3"/>
          <p:cNvSpPr>
            <a:spLocks noGrp="1"/>
          </p:cNvSpPr>
          <p:nvPr>
            <p:ph type="sldNum" sz="quarter" idx="10"/>
          </p:nvPr>
        </p:nvSpPr>
        <p:spPr/>
        <p:txBody>
          <a:bodyPr/>
          <a:lstStyle/>
          <a:p>
            <a:fld id="{5E262E17-62C0-4585-8131-607B6800F7B8}" type="slidenum">
              <a:rPr lang="en-US" smtClean="0"/>
              <a:t>8</a:t>
            </a:fld>
            <a:endParaRPr lang="en-US"/>
          </a:p>
        </p:txBody>
      </p:sp>
    </p:spTree>
    <p:extLst>
      <p:ext uri="{BB962C8B-B14F-4D97-AF65-F5344CB8AC3E}">
        <p14:creationId xmlns:p14="http://schemas.microsoft.com/office/powerpoint/2010/main" val="168516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In summation, regular exercise and healthy diets are essential techniques for stress management because they result in wide benefits. Regular exercise results in quality sleep and reduces anxiety and depression. A healthy diet helps in the reduction of blood pressure and improvement of the immune system. Generally, stress management is essential for a better quality of life. </a:t>
            </a:r>
          </a:p>
          <a:p>
            <a:endParaRPr lang="en-US" dirty="0"/>
          </a:p>
        </p:txBody>
      </p:sp>
      <p:sp>
        <p:nvSpPr>
          <p:cNvPr id="4" name="Slide Number Placeholder 3"/>
          <p:cNvSpPr>
            <a:spLocks noGrp="1"/>
          </p:cNvSpPr>
          <p:nvPr>
            <p:ph type="sldNum" sz="quarter" idx="10"/>
          </p:nvPr>
        </p:nvSpPr>
        <p:spPr/>
        <p:txBody>
          <a:bodyPr/>
          <a:lstStyle/>
          <a:p>
            <a:fld id="{5E262E17-62C0-4585-8131-607B6800F7B8}" type="slidenum">
              <a:rPr lang="en-US" smtClean="0"/>
              <a:t>9</a:t>
            </a:fld>
            <a:endParaRPr lang="en-US"/>
          </a:p>
        </p:txBody>
      </p:sp>
    </p:spTree>
    <p:extLst>
      <p:ext uri="{BB962C8B-B14F-4D97-AF65-F5344CB8AC3E}">
        <p14:creationId xmlns:p14="http://schemas.microsoft.com/office/powerpoint/2010/main" val="26074519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DA37877-AB47-48BB-8764-A47400002F55}" type="datetimeFigureOut">
              <a:rPr lang="en-US" smtClean="0"/>
              <a:t>1/7/2021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0599FDE-99C4-4F45-8984-972AAA55A7E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DA37877-AB47-48BB-8764-A47400002F55}" type="datetimeFigureOut">
              <a:rPr lang="en-US" smtClean="0"/>
              <a:t>1/7/2021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0599FDE-99C4-4F45-8984-972AAA55A7E3}"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DA37877-AB47-48BB-8764-A47400002F55}" type="datetimeFigureOut">
              <a:rPr lang="en-US" smtClean="0"/>
              <a:t>1/7/2021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0599FDE-99C4-4F45-8984-972AAA55A7E3}"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DA37877-AB47-48BB-8764-A47400002F55}" type="datetimeFigureOut">
              <a:rPr lang="en-US" smtClean="0"/>
              <a:t>1/7/2021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0599FDE-99C4-4F45-8984-972AAA55A7E3}"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DA37877-AB47-48BB-8764-A47400002F55}" type="datetimeFigureOut">
              <a:rPr lang="en-US" smtClean="0"/>
              <a:t>1/7/2021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0599FDE-99C4-4F45-8984-972AAA55A7E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DA37877-AB47-48BB-8764-A47400002F55}" type="datetimeFigureOut">
              <a:rPr lang="en-US" smtClean="0"/>
              <a:t>1/7/2021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0599FDE-99C4-4F45-8984-972AAA55A7E3}"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DA37877-AB47-48BB-8764-A47400002F55}" type="datetimeFigureOut">
              <a:rPr lang="en-US" smtClean="0"/>
              <a:t>1/7/2021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0599FDE-99C4-4F45-8984-972AAA55A7E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DA37877-AB47-48BB-8764-A47400002F55}" type="datetimeFigureOut">
              <a:rPr lang="en-US" smtClean="0"/>
              <a:t>1/7/2021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0599FDE-99C4-4F45-8984-972AAA55A7E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DA37877-AB47-48BB-8764-A47400002F55}" type="datetimeFigureOut">
              <a:rPr lang="en-US" smtClean="0"/>
              <a:t>1/7/2021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0599FDE-99C4-4F45-8984-972AAA55A7E3}"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DA37877-AB47-48BB-8764-A47400002F55}" type="datetimeFigureOut">
              <a:rPr lang="en-US" smtClean="0"/>
              <a:t>1/7/2021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0599FDE-99C4-4F45-8984-972AAA55A7E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DA37877-AB47-48BB-8764-A47400002F55}" type="datetimeFigureOut">
              <a:rPr lang="en-US" smtClean="0"/>
              <a:t>1/7/2021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0599FDE-99C4-4F45-8984-972AAA55A7E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DA37877-AB47-48BB-8764-A47400002F55}" type="datetimeFigureOut">
              <a:rPr lang="en-US" smtClean="0"/>
              <a:t>1/7/2021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0599FDE-99C4-4F45-8984-972AAA55A7E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www.medicinenet.com/script/main/art.asp?articlekey=55001" TargetMode="External"/><Relationship Id="rId2" Type="http://schemas.openxmlformats.org/officeDocument/2006/relationships/hyperlink" Target="https://www.youtube.com/watch?v=I6402QJp52M" TargetMode="External"/><Relationship Id="rId1" Type="http://schemas.openxmlformats.org/officeDocument/2006/relationships/slideLayout" Target="../slideLayouts/slideLayout1.xml"/><Relationship Id="rId5" Type="http://schemas.openxmlformats.org/officeDocument/2006/relationships/hyperlink" Target="https://www.youtube.com/watch?v=hJbRpHZr_d0" TargetMode="External"/><Relationship Id="rId4" Type="http://schemas.openxmlformats.org/officeDocument/2006/relationships/hyperlink" Target="https://www.youtube.com/watch?v=M6ZmTKQyVO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1"/>
            <a:ext cx="8915400" cy="2819399"/>
          </a:xfrm>
        </p:spPr>
        <p:txBody>
          <a:bodyPr>
            <a:noAutofit/>
          </a:bodyPr>
          <a:lstStyle/>
          <a:p>
            <a:pPr lvl="0" algn="ctr"/>
            <a:r>
              <a:rPr lang="en-US" sz="6000" dirty="0">
                <a:latin typeface="Times New Roman" pitchFamily="18" charset="0"/>
                <a:cs typeface="Times New Roman" pitchFamily="18" charset="0"/>
              </a:rPr>
              <a:t>Stress Management Techniques</a:t>
            </a:r>
            <a:br>
              <a:rPr lang="en-US" sz="6000" dirty="0">
                <a:latin typeface="Times New Roman" pitchFamily="18" charset="0"/>
                <a:cs typeface="Times New Roman" pitchFamily="18" charset="0"/>
              </a:rPr>
            </a:br>
            <a:endParaRPr lang="en-US" sz="6000" dirty="0">
              <a:latin typeface="Times New Roman" pitchFamily="18" charset="0"/>
              <a:cs typeface="Times New Roman" pitchFamily="18" charset="0"/>
            </a:endParaRPr>
          </a:p>
        </p:txBody>
      </p:sp>
      <p:sp>
        <p:nvSpPr>
          <p:cNvPr id="3" name="Subtitle 2"/>
          <p:cNvSpPr>
            <a:spLocks noGrp="1"/>
          </p:cNvSpPr>
          <p:nvPr>
            <p:ph type="subTitle" idx="1"/>
          </p:nvPr>
        </p:nvSpPr>
        <p:spPr>
          <a:xfrm>
            <a:off x="457200" y="4114800"/>
            <a:ext cx="8686800" cy="2209800"/>
          </a:xfrm>
        </p:spPr>
        <p:txBody>
          <a:bodyPr>
            <a:normAutofit/>
          </a:bodyPr>
          <a:lstStyle/>
          <a:p>
            <a:pPr algn="ctr"/>
            <a:r>
              <a:rPr lang="en-US" sz="4000" dirty="0">
                <a:latin typeface="Times New Roman" pitchFamily="18" charset="0"/>
                <a:cs typeface="Times New Roman" pitchFamily="18" charset="0"/>
              </a:rPr>
              <a:t>Name</a:t>
            </a:r>
          </a:p>
          <a:p>
            <a:pPr algn="ctr"/>
            <a:r>
              <a:rPr lang="en-US" sz="4000" dirty="0">
                <a:latin typeface="Times New Roman" pitchFamily="18" charset="0"/>
                <a:cs typeface="Times New Roman" pitchFamily="18" charset="0"/>
              </a:rPr>
              <a:t>Course</a:t>
            </a:r>
          </a:p>
          <a:p>
            <a:pPr algn="ctr"/>
            <a:r>
              <a:rPr lang="en-US" sz="4000" dirty="0">
                <a:latin typeface="Times New Roman" pitchFamily="18" charset="0"/>
                <a:cs typeface="Times New Roman" pitchFamily="18" charset="0"/>
              </a:rPr>
              <a:t>Date</a:t>
            </a:r>
          </a:p>
          <a:p>
            <a:pPr algn="ctr"/>
            <a:endParaRPr lang="en-US" dirty="0"/>
          </a:p>
        </p:txBody>
      </p:sp>
    </p:spTree>
    <p:extLst>
      <p:ext uri="{BB962C8B-B14F-4D97-AF65-F5344CB8AC3E}">
        <p14:creationId xmlns:p14="http://schemas.microsoft.com/office/powerpoint/2010/main" val="404031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0"/>
            <a:ext cx="8686800" cy="762000"/>
          </a:xfrm>
        </p:spPr>
        <p:txBody>
          <a:bodyPr/>
          <a:lstStyle/>
          <a:p>
            <a:pPr algn="ctr"/>
            <a:r>
              <a:rPr lang="en-US" sz="4000" dirty="0" smtClean="0">
                <a:latin typeface="Times New Roman" pitchFamily="18" charset="0"/>
                <a:cs typeface="Times New Roman" pitchFamily="18" charset="0"/>
              </a:rPr>
              <a:t>Introduction</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1066800"/>
            <a:ext cx="8458200" cy="5410200"/>
          </a:xfrm>
        </p:spPr>
        <p:txBody>
          <a:bodyPr>
            <a:normAutofit/>
          </a:bodyPr>
          <a:lstStyle/>
          <a:p>
            <a:pPr algn="l"/>
            <a:r>
              <a:rPr lang="en-US" sz="2400" dirty="0">
                <a:latin typeface="Times New Roman" pitchFamily="18" charset="0"/>
                <a:cs typeface="Times New Roman" pitchFamily="18" charset="0"/>
              </a:rPr>
              <a:t>This assignment will cover:</a:t>
            </a:r>
          </a:p>
          <a:p>
            <a:pPr marL="457200" indent="-457200" algn="l">
              <a:buFont typeface="Arial" pitchFamily="34" charset="0"/>
              <a:buChar char="•"/>
            </a:pPr>
            <a:r>
              <a:rPr lang="en-US" sz="2400" dirty="0">
                <a:latin typeface="Times New Roman" pitchFamily="18" charset="0"/>
                <a:cs typeface="Times New Roman" pitchFamily="18" charset="0"/>
              </a:rPr>
              <a:t>Two stress management techniques</a:t>
            </a:r>
          </a:p>
          <a:p>
            <a:pPr marL="457200" indent="-457200" algn="l">
              <a:buFont typeface="Arial" pitchFamily="34" charset="0"/>
              <a:buChar char="•"/>
            </a:pPr>
            <a:r>
              <a:rPr lang="en-US" sz="2400" dirty="0">
                <a:latin typeface="Times New Roman" pitchFamily="18" charset="0"/>
                <a:cs typeface="Times New Roman" pitchFamily="18" charset="0"/>
              </a:rPr>
              <a:t>Performance of each technique</a:t>
            </a:r>
          </a:p>
          <a:p>
            <a:pPr marL="457200" indent="-457200" algn="l">
              <a:buFont typeface="Arial" pitchFamily="34" charset="0"/>
              <a:buChar char="•"/>
            </a:pPr>
            <a:r>
              <a:rPr lang="en-US" sz="2400" dirty="0">
                <a:latin typeface="Times New Roman" pitchFamily="18" charset="0"/>
                <a:cs typeface="Times New Roman" pitchFamily="18" charset="0"/>
              </a:rPr>
              <a:t>How each technique works</a:t>
            </a:r>
          </a:p>
          <a:p>
            <a:pPr marL="457200" indent="-457200" algn="l">
              <a:buFont typeface="Arial" pitchFamily="34" charset="0"/>
              <a:buChar char="•"/>
            </a:pPr>
            <a:r>
              <a:rPr lang="en-US" sz="2400" dirty="0">
                <a:latin typeface="Times New Roman" pitchFamily="18" charset="0"/>
                <a:cs typeface="Times New Roman" pitchFamily="18" charset="0"/>
              </a:rPr>
              <a:t>Evaluation of each technique</a:t>
            </a:r>
          </a:p>
          <a:p>
            <a:pPr marL="457200" indent="-457200" algn="l">
              <a:buFont typeface="Arial" pitchFamily="34" charset="0"/>
              <a:buChar char="•"/>
            </a:pPr>
            <a:r>
              <a:rPr lang="en-US" sz="2400" dirty="0">
                <a:latin typeface="Times New Roman" pitchFamily="18" charset="0"/>
                <a:cs typeface="Times New Roman" pitchFamily="18" charset="0"/>
              </a:rPr>
              <a:t>Summary of findings</a:t>
            </a:r>
          </a:p>
          <a:p>
            <a:endParaRPr lang="en-US" dirty="0"/>
          </a:p>
        </p:txBody>
      </p:sp>
      <p:pic>
        <p:nvPicPr>
          <p:cNvPr id="4" name="Picture 3" descr="https://encrypted-tbn0.gstatic.com/images?q=tbn:ANd9GcQVDixrXmt7ngB7LFVGi8DJR6A2fa9-3IvOAg&amp;usqp=CAU"/>
          <p:cNvPicPr/>
          <p:nvPr/>
        </p:nvPicPr>
        <p:blipFill>
          <a:blip r:embed="rId3">
            <a:extLst>
              <a:ext uri="{28A0092B-C50C-407E-A947-70E740481C1C}">
                <a14:useLocalDpi xmlns:a14="http://schemas.microsoft.com/office/drawing/2010/main" val="0"/>
              </a:ext>
            </a:extLst>
          </a:blip>
          <a:srcRect/>
          <a:stretch>
            <a:fillRect/>
          </a:stretch>
        </p:blipFill>
        <p:spPr bwMode="auto">
          <a:xfrm>
            <a:off x="5105400" y="2438400"/>
            <a:ext cx="2600325" cy="1905000"/>
          </a:xfrm>
          <a:prstGeom prst="rect">
            <a:avLst/>
          </a:prstGeom>
          <a:noFill/>
          <a:ln>
            <a:noFill/>
          </a:ln>
        </p:spPr>
      </p:pic>
    </p:spTree>
    <p:extLst>
      <p:ext uri="{BB962C8B-B14F-4D97-AF65-F5344CB8AC3E}">
        <p14:creationId xmlns:p14="http://schemas.microsoft.com/office/powerpoint/2010/main" val="1459583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1"/>
            <a:ext cx="8686800" cy="990599"/>
          </a:xfrm>
        </p:spPr>
        <p:txBody>
          <a:bodyPr>
            <a:normAutofit/>
          </a:bodyPr>
          <a:lstStyle/>
          <a:p>
            <a:pPr algn="ctr"/>
            <a:r>
              <a:rPr lang="en-US" sz="4000" dirty="0" smtClean="0">
                <a:latin typeface="Times New Roman" pitchFamily="18" charset="0"/>
                <a:cs typeface="Times New Roman" pitchFamily="18" charset="0"/>
              </a:rPr>
              <a:t>Stress Management Techniques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1295400"/>
            <a:ext cx="8534400" cy="5334000"/>
          </a:xfrm>
        </p:spPr>
        <p:txBody>
          <a:bodyPr>
            <a:normAutofit/>
          </a:bodyPr>
          <a:lstStyle/>
          <a:p>
            <a:pPr marL="342900" indent="-342900" algn="l">
              <a:buFont typeface="Arial" pitchFamily="34" charset="0"/>
              <a:buChar char="•"/>
            </a:pPr>
            <a:r>
              <a:rPr lang="en-US" sz="2400" dirty="0">
                <a:latin typeface="Times New Roman" pitchFamily="18" charset="0"/>
                <a:cs typeface="Times New Roman" pitchFamily="18" charset="0"/>
              </a:rPr>
              <a:t>Some of the stress management techniques include;</a:t>
            </a:r>
          </a:p>
          <a:p>
            <a:pPr marL="914400" lvl="1" indent="-457200" algn="l">
              <a:buFont typeface="Arial" pitchFamily="34" charset="0"/>
              <a:buChar char="•"/>
            </a:pPr>
            <a:r>
              <a:rPr lang="en-US" sz="2000" dirty="0">
                <a:latin typeface="Times New Roman" pitchFamily="18" charset="0"/>
                <a:cs typeface="Times New Roman" pitchFamily="18" charset="0"/>
              </a:rPr>
              <a:t>Regular exercise</a:t>
            </a:r>
          </a:p>
          <a:p>
            <a:pPr marL="914400" lvl="1" indent="-457200" algn="l">
              <a:buFont typeface="Arial" pitchFamily="34" charset="0"/>
              <a:buChar char="•"/>
            </a:pPr>
            <a:r>
              <a:rPr lang="en-US" sz="2000" dirty="0">
                <a:latin typeface="Times New Roman" pitchFamily="18" charset="0"/>
                <a:cs typeface="Times New Roman" pitchFamily="18" charset="0"/>
              </a:rPr>
              <a:t>Eating a healthy </a:t>
            </a:r>
            <a:r>
              <a:rPr lang="en-US" sz="2000" dirty="0" smtClean="0">
                <a:latin typeface="Times New Roman" pitchFamily="18" charset="0"/>
                <a:cs typeface="Times New Roman" pitchFamily="18" charset="0"/>
              </a:rPr>
              <a:t>diet</a:t>
            </a:r>
            <a:endParaRPr lang="en-US" sz="2000" dirty="0">
              <a:latin typeface="Times New Roman" pitchFamily="18" charset="0"/>
              <a:cs typeface="Times New Roman" pitchFamily="18" charset="0"/>
            </a:endParaRPr>
          </a:p>
          <a:p>
            <a:pPr marL="457200" indent="-457200" algn="l">
              <a:buFont typeface="Arial" pitchFamily="34" charset="0"/>
              <a:buChar char="•"/>
            </a:pPr>
            <a:r>
              <a:rPr lang="en-US" sz="2400" dirty="0">
                <a:latin typeface="Times New Roman" pitchFamily="18" charset="0"/>
                <a:cs typeface="Times New Roman" pitchFamily="18" charset="0"/>
              </a:rPr>
              <a:t>Regular exercise results in better sleep and improves mood.</a:t>
            </a:r>
          </a:p>
          <a:p>
            <a:pPr marL="457200" indent="-457200" algn="l">
              <a:buFont typeface="Arial" pitchFamily="34" charset="0"/>
              <a:buChar char="•"/>
            </a:pPr>
            <a:r>
              <a:rPr lang="en-US" sz="2400" dirty="0">
                <a:latin typeface="Times New Roman" pitchFamily="18" charset="0"/>
                <a:cs typeface="Times New Roman" pitchFamily="18" charset="0"/>
              </a:rPr>
              <a:t>A healthy diet reduces blood pressure and improves mood levels.</a:t>
            </a:r>
          </a:p>
        </p:txBody>
      </p:sp>
      <p:pic>
        <p:nvPicPr>
          <p:cNvPr id="4" name="Picture 3" descr="https://encrypted-tbn0.gstatic.com/images?q=tbn:ANd9GcQMMvT-kiwarDGrpDiiGRsHVPdadW9xehGi2A&amp;usqp=CAU"/>
          <p:cNvPicPr/>
          <p:nvPr/>
        </p:nvPicPr>
        <p:blipFill>
          <a:blip r:embed="rId3">
            <a:extLst>
              <a:ext uri="{28A0092B-C50C-407E-A947-70E740481C1C}">
                <a14:useLocalDpi xmlns:a14="http://schemas.microsoft.com/office/drawing/2010/main" val="0"/>
              </a:ext>
            </a:extLst>
          </a:blip>
          <a:srcRect/>
          <a:stretch>
            <a:fillRect/>
          </a:stretch>
        </p:blipFill>
        <p:spPr bwMode="auto">
          <a:xfrm>
            <a:off x="685800" y="4495800"/>
            <a:ext cx="2438400" cy="1752600"/>
          </a:xfrm>
          <a:prstGeom prst="rect">
            <a:avLst/>
          </a:prstGeom>
          <a:noFill/>
          <a:ln>
            <a:noFill/>
          </a:ln>
        </p:spPr>
      </p:pic>
      <p:pic>
        <p:nvPicPr>
          <p:cNvPr id="5" name="Picture 4" descr="https://encrypted-tbn0.gstatic.com/images?q=tbn:ANd9GcS1JiovN8e_-3NBLIGb1iRvnJ8nS-79qksZ6A&amp;usqp=CAU"/>
          <p:cNvPicPr/>
          <p:nvPr/>
        </p:nvPicPr>
        <p:blipFill>
          <a:blip r:embed="rId4">
            <a:extLst>
              <a:ext uri="{28A0092B-C50C-407E-A947-70E740481C1C}">
                <a14:useLocalDpi xmlns:a14="http://schemas.microsoft.com/office/drawing/2010/main" val="0"/>
              </a:ext>
            </a:extLst>
          </a:blip>
          <a:srcRect/>
          <a:stretch>
            <a:fillRect/>
          </a:stretch>
        </p:blipFill>
        <p:spPr bwMode="auto">
          <a:xfrm>
            <a:off x="4953000" y="4495800"/>
            <a:ext cx="2247900" cy="1752600"/>
          </a:xfrm>
          <a:prstGeom prst="rect">
            <a:avLst/>
          </a:prstGeom>
          <a:noFill/>
          <a:ln>
            <a:noFill/>
          </a:ln>
        </p:spPr>
      </p:pic>
    </p:spTree>
    <p:extLst>
      <p:ext uri="{BB962C8B-B14F-4D97-AF65-F5344CB8AC3E}">
        <p14:creationId xmlns:p14="http://schemas.microsoft.com/office/powerpoint/2010/main" val="1549236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28601"/>
            <a:ext cx="8763000" cy="914399"/>
          </a:xfrm>
        </p:spPr>
        <p:txBody>
          <a:bodyPr>
            <a:normAutofit/>
          </a:bodyPr>
          <a:lstStyle/>
          <a:p>
            <a:pPr algn="ctr"/>
            <a:r>
              <a:rPr lang="en-US" sz="4000" dirty="0" smtClean="0">
                <a:latin typeface="Times New Roman" pitchFamily="18" charset="0"/>
                <a:cs typeface="Times New Roman" pitchFamily="18" charset="0"/>
              </a:rPr>
              <a:t>Performance of Each Technique</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228600" y="1219200"/>
            <a:ext cx="8610600" cy="5257800"/>
          </a:xfrm>
        </p:spPr>
        <p:txBody>
          <a:bodyPr>
            <a:normAutofit/>
          </a:bodyPr>
          <a:lstStyle/>
          <a:p>
            <a:pPr marL="342900" indent="-342900" algn="l">
              <a:buFont typeface="Arial" pitchFamily="34" charset="0"/>
              <a:buChar char="•"/>
            </a:pPr>
            <a:r>
              <a:rPr lang="en-US" sz="2400" dirty="0">
                <a:latin typeface="Times New Roman" pitchFamily="18" charset="0"/>
                <a:cs typeface="Times New Roman" pitchFamily="18" charset="0"/>
              </a:rPr>
              <a:t>Exercise techniques include;</a:t>
            </a:r>
          </a:p>
          <a:p>
            <a:pPr marL="800100" lvl="1" indent="-342900" algn="l">
              <a:buFont typeface="Arial" pitchFamily="34" charset="0"/>
              <a:buChar char="•"/>
            </a:pPr>
            <a:r>
              <a:rPr lang="en-US" sz="2400" dirty="0">
                <a:latin typeface="Times New Roman" pitchFamily="18" charset="0"/>
                <a:cs typeface="Times New Roman" pitchFamily="18" charset="0"/>
              </a:rPr>
              <a:t>Running</a:t>
            </a:r>
          </a:p>
          <a:p>
            <a:pPr marL="800100" lvl="1" indent="-342900" algn="l">
              <a:buFont typeface="Arial" pitchFamily="34" charset="0"/>
              <a:buChar char="•"/>
            </a:pPr>
            <a:r>
              <a:rPr lang="en-US" sz="2400" dirty="0">
                <a:latin typeface="Times New Roman" pitchFamily="18" charset="0"/>
                <a:cs typeface="Times New Roman" pitchFamily="18" charset="0"/>
              </a:rPr>
              <a:t>Cycling</a:t>
            </a:r>
          </a:p>
          <a:p>
            <a:pPr marL="800100" lvl="1" indent="-342900" algn="l">
              <a:buFont typeface="Arial" pitchFamily="34" charset="0"/>
              <a:buChar char="•"/>
            </a:pPr>
            <a:r>
              <a:rPr lang="en-US" sz="2400" dirty="0">
                <a:latin typeface="Times New Roman" pitchFamily="18" charset="0"/>
                <a:cs typeface="Times New Roman" pitchFamily="18" charset="0"/>
              </a:rPr>
              <a:t>Swimming</a:t>
            </a:r>
          </a:p>
          <a:p>
            <a:pPr marL="342900" indent="-342900" algn="l">
              <a:buFont typeface="Arial" pitchFamily="34" charset="0"/>
              <a:buChar char="•"/>
            </a:pPr>
            <a:r>
              <a:rPr lang="en-US" sz="2400" dirty="0">
                <a:latin typeface="Times New Roman" pitchFamily="18" charset="0"/>
                <a:cs typeface="Times New Roman" pitchFamily="18" charset="0"/>
              </a:rPr>
              <a:t>A healthy diet involves basically consuming healthy foods and drinks.</a:t>
            </a:r>
          </a:p>
          <a:p>
            <a:endParaRPr lang="en-US" dirty="0"/>
          </a:p>
        </p:txBody>
      </p:sp>
    </p:spTree>
    <p:extLst>
      <p:ext uri="{BB962C8B-B14F-4D97-AF65-F5344CB8AC3E}">
        <p14:creationId xmlns:p14="http://schemas.microsoft.com/office/powerpoint/2010/main" val="4186434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1"/>
            <a:ext cx="8686800" cy="1295399"/>
          </a:xfrm>
        </p:spPr>
        <p:txBody>
          <a:bodyPr>
            <a:normAutofit/>
          </a:bodyPr>
          <a:lstStyle/>
          <a:p>
            <a:pPr algn="ctr"/>
            <a:r>
              <a:rPr lang="en-US" sz="4000" dirty="0" smtClean="0">
                <a:latin typeface="Times New Roman" pitchFamily="18" charset="0"/>
                <a:cs typeface="Times New Roman" pitchFamily="18" charset="0"/>
              </a:rPr>
              <a:t>How Each Technique Works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1676400"/>
            <a:ext cx="8534400" cy="4800600"/>
          </a:xfrm>
        </p:spPr>
        <p:txBody>
          <a:bodyPr>
            <a:normAutofit/>
          </a:bodyPr>
          <a:lstStyle/>
          <a:p>
            <a:pPr marL="457200" indent="-457200" algn="l">
              <a:buFont typeface="Arial" pitchFamily="34" charset="0"/>
              <a:buChar char="•"/>
            </a:pPr>
            <a:r>
              <a:rPr lang="en-US" sz="2400" dirty="0">
                <a:latin typeface="Times New Roman" pitchFamily="18" charset="0"/>
                <a:cs typeface="Times New Roman" pitchFamily="18" charset="0"/>
              </a:rPr>
              <a:t>Regular exercise stimulates the body to release useful hormones.    </a:t>
            </a:r>
          </a:p>
          <a:p>
            <a:pPr marL="457200" indent="-457200" algn="l">
              <a:buFont typeface="Arial" pitchFamily="34" charset="0"/>
              <a:buChar char="•"/>
            </a:pPr>
            <a:r>
              <a:rPr lang="en-US" sz="2400" dirty="0">
                <a:latin typeface="Times New Roman" pitchFamily="18" charset="0"/>
                <a:cs typeface="Times New Roman" pitchFamily="18" charset="0"/>
              </a:rPr>
              <a:t>Exercise also reduces stress hormones, like adrenaline.</a:t>
            </a:r>
          </a:p>
          <a:p>
            <a:pPr marL="457200" indent="-457200" algn="l">
              <a:buFont typeface="Arial" pitchFamily="34" charset="0"/>
              <a:buChar char="•"/>
            </a:pPr>
            <a:r>
              <a:rPr lang="en-US" sz="2400" dirty="0">
                <a:latin typeface="Times New Roman" pitchFamily="18" charset="0"/>
                <a:cs typeface="Times New Roman" pitchFamily="18" charset="0"/>
              </a:rPr>
              <a:t>A healthy diet reduces blood pressure and improves the immune system.</a:t>
            </a:r>
          </a:p>
          <a:p>
            <a:pPr marL="457200" indent="-457200" algn="l">
              <a:buFont typeface="Arial" pitchFamily="34" charset="0"/>
              <a:buChar char="•"/>
            </a:pPr>
            <a:r>
              <a:rPr lang="en-US" sz="2400" dirty="0">
                <a:latin typeface="Times New Roman" pitchFamily="18" charset="0"/>
                <a:cs typeface="Times New Roman" pitchFamily="18" charset="0"/>
              </a:rPr>
              <a:t>Healthy foods also improve brain chemicals, such as </a:t>
            </a:r>
            <a:r>
              <a:rPr lang="en-US" sz="2400" dirty="0" smtClean="0">
                <a:latin typeface="Times New Roman" pitchFamily="18" charset="0"/>
                <a:cs typeface="Times New Roman" pitchFamily="18" charset="0"/>
              </a:rPr>
              <a:t>serotonin.</a:t>
            </a:r>
            <a:endParaRPr lang="en-US" sz="2400" dirty="0">
              <a:latin typeface="Times New Roman" pitchFamily="18" charset="0"/>
              <a:cs typeface="Times New Roman" pitchFamily="18" charset="0"/>
            </a:endParaRPr>
          </a:p>
        </p:txBody>
      </p:sp>
      <p:pic>
        <p:nvPicPr>
          <p:cNvPr id="4" name="Picture 3" descr="https://alchemypersonaltraining.com/newsletters/october-2017/Images/main-oct-2017.jpg"/>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343400"/>
            <a:ext cx="3048000" cy="1981200"/>
          </a:xfrm>
          <a:prstGeom prst="rect">
            <a:avLst/>
          </a:prstGeom>
          <a:noFill/>
          <a:ln>
            <a:noFill/>
          </a:ln>
        </p:spPr>
      </p:pic>
    </p:spTree>
    <p:extLst>
      <p:ext uri="{BB962C8B-B14F-4D97-AF65-F5344CB8AC3E}">
        <p14:creationId xmlns:p14="http://schemas.microsoft.com/office/powerpoint/2010/main" val="1266110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1"/>
            <a:ext cx="8610600" cy="1142999"/>
          </a:xfrm>
        </p:spPr>
        <p:txBody>
          <a:bodyPr>
            <a:normAutofit/>
          </a:bodyPr>
          <a:lstStyle/>
          <a:p>
            <a:pPr algn="ctr"/>
            <a:r>
              <a:rPr lang="en-US" sz="4000" dirty="0" smtClean="0">
                <a:latin typeface="Times New Roman" pitchFamily="18" charset="0"/>
                <a:cs typeface="Times New Roman" pitchFamily="18" charset="0"/>
              </a:rPr>
              <a:t>Evaluation of Exercise Technique</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228600" y="1524000"/>
            <a:ext cx="8686800" cy="5105400"/>
          </a:xfrm>
        </p:spPr>
        <p:txBody>
          <a:bodyPr>
            <a:normAutofit/>
          </a:bodyPr>
          <a:lstStyle/>
          <a:p>
            <a:pPr marL="457200" indent="-457200" algn="l">
              <a:buFont typeface="Arial" pitchFamily="34" charset="0"/>
              <a:buChar char="•"/>
            </a:pPr>
            <a:r>
              <a:rPr lang="en-US" sz="2400" dirty="0">
                <a:latin typeface="Times New Roman" pitchFamily="18" charset="0"/>
                <a:cs typeface="Times New Roman" pitchFamily="18" charset="0"/>
              </a:rPr>
              <a:t>Regular exercise has been effective in reducing stress.</a:t>
            </a:r>
          </a:p>
          <a:p>
            <a:pPr marL="457200" indent="-457200" algn="l">
              <a:buFont typeface="Arial" pitchFamily="34" charset="0"/>
              <a:buChar char="•"/>
            </a:pPr>
            <a:r>
              <a:rPr lang="en-US" sz="2400" dirty="0">
                <a:latin typeface="Times New Roman" pitchFamily="18" charset="0"/>
                <a:cs typeface="Times New Roman" pitchFamily="18" charset="0"/>
              </a:rPr>
              <a:t>It enhances the quality of life and reduces anxiety as well as depression.</a:t>
            </a:r>
          </a:p>
          <a:p>
            <a:pPr marL="457200" indent="-457200" algn="l">
              <a:buFont typeface="Arial" pitchFamily="34" charset="0"/>
              <a:buChar char="•"/>
            </a:pPr>
            <a:r>
              <a:rPr lang="en-US" sz="2400" dirty="0">
                <a:latin typeface="Times New Roman" pitchFamily="18" charset="0"/>
                <a:cs typeface="Times New Roman" pitchFamily="18" charset="0"/>
              </a:rPr>
              <a:t>The American Heart Association supports this technique.</a:t>
            </a:r>
          </a:p>
          <a:p>
            <a:pPr marL="457200" indent="-457200" algn="l">
              <a:buFont typeface="Arial" pitchFamily="34" charset="0"/>
              <a:buChar char="•"/>
            </a:pPr>
            <a:r>
              <a:rPr lang="en-US" sz="2400" dirty="0">
                <a:latin typeface="Times New Roman" pitchFamily="18" charset="0"/>
                <a:cs typeface="Times New Roman" pitchFamily="18" charset="0"/>
              </a:rPr>
              <a:t>The American Psychological Association is also a proposer of this technique.</a:t>
            </a:r>
          </a:p>
          <a:p>
            <a:endParaRPr lang="en-US" dirty="0"/>
          </a:p>
        </p:txBody>
      </p:sp>
    </p:spTree>
    <p:extLst>
      <p:ext uri="{BB962C8B-B14F-4D97-AF65-F5344CB8AC3E}">
        <p14:creationId xmlns:p14="http://schemas.microsoft.com/office/powerpoint/2010/main" val="2799303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1"/>
            <a:ext cx="8686800" cy="1066800"/>
          </a:xfrm>
        </p:spPr>
        <p:txBody>
          <a:bodyPr>
            <a:normAutofit/>
          </a:bodyPr>
          <a:lstStyle/>
          <a:p>
            <a:pPr algn="ctr"/>
            <a:r>
              <a:rPr lang="en-US" sz="4000" dirty="0" smtClean="0">
                <a:latin typeface="Times New Roman" pitchFamily="18" charset="0"/>
                <a:cs typeface="Times New Roman" pitchFamily="18" charset="0"/>
              </a:rPr>
              <a:t>Evaluation of Exercise Technique</a:t>
            </a:r>
            <a:endParaRPr lang="en-US" sz="4000" dirty="0"/>
          </a:p>
        </p:txBody>
      </p:sp>
      <p:sp>
        <p:nvSpPr>
          <p:cNvPr id="3" name="Subtitle 2"/>
          <p:cNvSpPr>
            <a:spLocks noGrp="1"/>
          </p:cNvSpPr>
          <p:nvPr>
            <p:ph type="subTitle" idx="1"/>
          </p:nvPr>
        </p:nvSpPr>
        <p:spPr>
          <a:xfrm>
            <a:off x="304800" y="1524000"/>
            <a:ext cx="8610600" cy="5029200"/>
          </a:xfrm>
        </p:spPr>
        <p:txBody>
          <a:bodyPr>
            <a:normAutofit/>
          </a:bodyPr>
          <a:lstStyle/>
          <a:p>
            <a:pPr marL="342900" indent="-342900" algn="l">
              <a:buFont typeface="Arial" pitchFamily="34" charset="0"/>
              <a:buChar char="•"/>
            </a:pPr>
            <a:r>
              <a:rPr lang="en-US" sz="2400" dirty="0">
                <a:latin typeface="Times New Roman" pitchFamily="18" charset="0"/>
                <a:cs typeface="Times New Roman" pitchFamily="18" charset="0"/>
              </a:rPr>
              <a:t>The strengths of this technique include; </a:t>
            </a:r>
          </a:p>
          <a:p>
            <a:pPr marL="914400" lvl="1" indent="-457200" algn="l">
              <a:buFont typeface="Arial" pitchFamily="34" charset="0"/>
              <a:buChar char="•"/>
            </a:pPr>
            <a:r>
              <a:rPr lang="en-US" sz="2400" dirty="0">
                <a:latin typeface="Times New Roman" pitchFamily="18" charset="0"/>
                <a:cs typeface="Times New Roman" pitchFamily="18" charset="0"/>
              </a:rPr>
              <a:t>Improving the quality of sleep</a:t>
            </a:r>
          </a:p>
          <a:p>
            <a:pPr marL="914400" lvl="1" indent="-457200" algn="l">
              <a:buFont typeface="Arial" pitchFamily="34" charset="0"/>
              <a:buChar char="•"/>
            </a:pPr>
            <a:r>
              <a:rPr lang="en-US" sz="2400" dirty="0">
                <a:latin typeface="Times New Roman" pitchFamily="18" charset="0"/>
                <a:cs typeface="Times New Roman" pitchFamily="18" charset="0"/>
              </a:rPr>
              <a:t>Lowering the risk of developing diseases like hypertension</a:t>
            </a:r>
          </a:p>
          <a:p>
            <a:pPr marL="914400" lvl="1" indent="-457200" algn="l">
              <a:buFont typeface="Arial" pitchFamily="34" charset="0"/>
              <a:buChar char="•"/>
            </a:pPr>
            <a:r>
              <a:rPr lang="en-US" sz="2400" dirty="0">
                <a:latin typeface="Times New Roman" pitchFamily="18" charset="0"/>
                <a:cs typeface="Times New Roman" pitchFamily="18" charset="0"/>
              </a:rPr>
              <a:t>Reducing anxiety and depression</a:t>
            </a:r>
          </a:p>
          <a:p>
            <a:pPr marL="342900" indent="-342900" algn="l">
              <a:buFont typeface="Arial" pitchFamily="34" charset="0"/>
              <a:buChar char="•"/>
            </a:pPr>
            <a:r>
              <a:rPr lang="en-US" sz="2400" dirty="0">
                <a:latin typeface="Times New Roman" pitchFamily="18" charset="0"/>
                <a:cs typeface="Times New Roman" pitchFamily="18" charset="0"/>
              </a:rPr>
              <a:t>One of its weaknesses is that it may be tedious. </a:t>
            </a:r>
          </a:p>
          <a:p>
            <a:pPr marL="342900" indent="-342900" algn="l">
              <a:buFont typeface="Arial" pitchFamily="34" charset="0"/>
              <a:buChar char="•"/>
            </a:pPr>
            <a:r>
              <a:rPr lang="en-US" sz="2400" dirty="0">
                <a:latin typeface="Times New Roman" pitchFamily="18" charset="0"/>
                <a:cs typeface="Times New Roman" pitchFamily="18" charset="0"/>
              </a:rPr>
              <a:t>Personally, I would use this technique.</a:t>
            </a:r>
          </a:p>
          <a:p>
            <a:endParaRPr lang="en-US" dirty="0"/>
          </a:p>
        </p:txBody>
      </p:sp>
      <p:pic>
        <p:nvPicPr>
          <p:cNvPr id="4" name="Picture 3" descr="https://encrypted-tbn0.gstatic.com/images?q=tbn:ANd9GcTz1fR6xxvjgy_RnTbwY2yO1IPNo7hbkXcePQ&amp;usqp=CAU"/>
          <p:cNvPicPr/>
          <p:nvPr/>
        </p:nvPicPr>
        <p:blipFill>
          <a:blip r:embed="rId3">
            <a:extLst>
              <a:ext uri="{28A0092B-C50C-407E-A947-70E740481C1C}">
                <a14:useLocalDpi xmlns:a14="http://schemas.microsoft.com/office/drawing/2010/main" val="0"/>
              </a:ext>
            </a:extLst>
          </a:blip>
          <a:srcRect/>
          <a:stretch>
            <a:fillRect/>
          </a:stretch>
        </p:blipFill>
        <p:spPr bwMode="auto">
          <a:xfrm>
            <a:off x="5438774" y="4267200"/>
            <a:ext cx="2638425" cy="2209800"/>
          </a:xfrm>
          <a:prstGeom prst="rect">
            <a:avLst/>
          </a:prstGeom>
          <a:noFill/>
          <a:ln>
            <a:noFill/>
          </a:ln>
        </p:spPr>
      </p:pic>
    </p:spTree>
    <p:extLst>
      <p:ext uri="{BB962C8B-B14F-4D97-AF65-F5344CB8AC3E}">
        <p14:creationId xmlns:p14="http://schemas.microsoft.com/office/powerpoint/2010/main" val="3917264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0"/>
            <a:ext cx="8610600" cy="1447799"/>
          </a:xfrm>
        </p:spPr>
        <p:txBody>
          <a:bodyPr>
            <a:normAutofit/>
          </a:bodyPr>
          <a:lstStyle/>
          <a:p>
            <a:pPr lvl="0"/>
            <a:r>
              <a:rPr lang="en-US" sz="4000" dirty="0">
                <a:latin typeface="Times New Roman" pitchFamily="18" charset="0"/>
                <a:cs typeface="Times New Roman" pitchFamily="18" charset="0"/>
              </a:rPr>
              <a:t>Evaluation of Healthy Diet Technique</a:t>
            </a:r>
            <a:br>
              <a:rPr lang="en-US" sz="4000" dirty="0">
                <a:latin typeface="Times New Roman" pitchFamily="18" charset="0"/>
                <a:cs typeface="Times New Roman" pitchFamily="18" charset="0"/>
              </a:rPr>
            </a:b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1981200"/>
            <a:ext cx="8610600" cy="4343400"/>
          </a:xfrm>
        </p:spPr>
        <p:txBody>
          <a:bodyPr>
            <a:normAutofit/>
          </a:bodyPr>
          <a:lstStyle/>
          <a:p>
            <a:pPr marL="342900" indent="-342900" algn="l">
              <a:buFont typeface="Arial" pitchFamily="34" charset="0"/>
              <a:buChar char="•"/>
            </a:pPr>
            <a:r>
              <a:rPr lang="en-US" sz="2400" dirty="0">
                <a:latin typeface="Times New Roman" pitchFamily="18" charset="0"/>
                <a:cs typeface="Times New Roman" pitchFamily="18" charset="0"/>
              </a:rPr>
              <a:t>A healthy diet is effective in the management of stress.</a:t>
            </a:r>
          </a:p>
          <a:p>
            <a:pPr marL="342900" indent="-342900" algn="l">
              <a:buFont typeface="Arial" pitchFamily="34" charset="0"/>
              <a:buChar char="•"/>
            </a:pPr>
            <a:r>
              <a:rPr lang="en-US" sz="2400" dirty="0">
                <a:latin typeface="Times New Roman" pitchFamily="18" charset="0"/>
                <a:cs typeface="Times New Roman" pitchFamily="18" charset="0"/>
              </a:rPr>
              <a:t>The strengths of this technique include; </a:t>
            </a:r>
          </a:p>
          <a:p>
            <a:pPr marL="800100" lvl="1" indent="-342900" algn="l">
              <a:buFont typeface="Arial" pitchFamily="34" charset="0"/>
              <a:buChar char="•"/>
            </a:pPr>
            <a:r>
              <a:rPr lang="en-US" sz="2400" dirty="0">
                <a:latin typeface="Times New Roman" pitchFamily="18" charset="0"/>
                <a:cs typeface="Times New Roman" pitchFamily="18" charset="0"/>
              </a:rPr>
              <a:t>Reducing blood pressure</a:t>
            </a:r>
          </a:p>
          <a:p>
            <a:pPr marL="800100" lvl="1" indent="-342900" algn="l">
              <a:buFont typeface="Arial" pitchFamily="34" charset="0"/>
              <a:buChar char="•"/>
            </a:pPr>
            <a:r>
              <a:rPr lang="en-US" sz="2400" dirty="0">
                <a:latin typeface="Times New Roman" pitchFamily="18" charset="0"/>
                <a:cs typeface="Times New Roman" pitchFamily="18" charset="0"/>
              </a:rPr>
              <a:t>Improving the immune system</a:t>
            </a:r>
          </a:p>
          <a:p>
            <a:pPr marL="342900" indent="-342900" algn="l">
              <a:buFont typeface="Arial" pitchFamily="34" charset="0"/>
              <a:buChar char="•"/>
            </a:pPr>
            <a:r>
              <a:rPr lang="en-US" sz="2400" dirty="0">
                <a:latin typeface="Times New Roman" pitchFamily="18" charset="0"/>
                <a:cs typeface="Times New Roman" pitchFamily="18" charset="0"/>
              </a:rPr>
              <a:t>One of its weaknesses is that healthy foods may be expensive.</a:t>
            </a:r>
          </a:p>
          <a:p>
            <a:pPr marL="342900" indent="-342900" algn="l">
              <a:buFont typeface="Arial" pitchFamily="34" charset="0"/>
              <a:buChar char="•"/>
            </a:pPr>
            <a:r>
              <a:rPr lang="en-US" sz="2400" dirty="0">
                <a:latin typeface="Times New Roman" pitchFamily="18" charset="0"/>
                <a:cs typeface="Times New Roman" pitchFamily="18" charset="0"/>
              </a:rPr>
              <a:t>Personally, I would use this technique. </a:t>
            </a:r>
          </a:p>
          <a:p>
            <a:endParaRPr lang="en-US" dirty="0"/>
          </a:p>
        </p:txBody>
      </p:sp>
    </p:spTree>
    <p:extLst>
      <p:ext uri="{BB962C8B-B14F-4D97-AF65-F5344CB8AC3E}">
        <p14:creationId xmlns:p14="http://schemas.microsoft.com/office/powerpoint/2010/main" val="1028080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1"/>
            <a:ext cx="8610600" cy="914399"/>
          </a:xfrm>
        </p:spPr>
        <p:txBody>
          <a:bodyPr/>
          <a:lstStyle/>
          <a:p>
            <a:pPr algn="ctr"/>
            <a:r>
              <a:rPr lang="en-US" sz="4000" dirty="0" smtClean="0">
                <a:latin typeface="Times New Roman" pitchFamily="18" charset="0"/>
                <a:cs typeface="Times New Roman" pitchFamily="18" charset="0"/>
              </a:rPr>
              <a:t>Conclusion</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1371600"/>
            <a:ext cx="8458200" cy="5029200"/>
          </a:xfrm>
        </p:spPr>
        <p:txBody>
          <a:bodyPr>
            <a:normAutofit/>
          </a:bodyPr>
          <a:lstStyle/>
          <a:p>
            <a:pPr marL="342900" indent="-342900" algn="l">
              <a:buFont typeface="Arial" pitchFamily="34" charset="0"/>
              <a:buChar char="•"/>
            </a:pPr>
            <a:r>
              <a:rPr lang="en-US" sz="2400" dirty="0">
                <a:latin typeface="Times New Roman" pitchFamily="18" charset="0"/>
                <a:cs typeface="Times New Roman" pitchFamily="18" charset="0"/>
              </a:rPr>
              <a:t>Regular exercise and healthy diets are essential techniques for stress management.</a:t>
            </a:r>
          </a:p>
          <a:p>
            <a:pPr marL="342900" indent="-342900" algn="l">
              <a:buFont typeface="Arial" pitchFamily="34" charset="0"/>
              <a:buChar char="•"/>
            </a:pPr>
            <a:r>
              <a:rPr lang="en-US" sz="2400" dirty="0">
                <a:latin typeface="Times New Roman" pitchFamily="18" charset="0"/>
                <a:cs typeface="Times New Roman" pitchFamily="18" charset="0"/>
              </a:rPr>
              <a:t>Regular exercise results in quality sleep and reduces anxiety and depression.</a:t>
            </a:r>
          </a:p>
          <a:p>
            <a:pPr marL="342900" indent="-342900" algn="l">
              <a:buFont typeface="Arial" pitchFamily="34" charset="0"/>
              <a:buChar char="•"/>
            </a:pPr>
            <a:r>
              <a:rPr lang="en-US" sz="2400" dirty="0">
                <a:latin typeface="Times New Roman" pitchFamily="18" charset="0"/>
                <a:cs typeface="Times New Roman" pitchFamily="18" charset="0"/>
              </a:rPr>
              <a:t>A healthy diet helps in the reduction of blood pressure and improvement of the immune system.</a:t>
            </a:r>
          </a:p>
          <a:p>
            <a:pPr marL="342900" indent="-342900" algn="l">
              <a:buFont typeface="Arial" pitchFamily="34" charset="0"/>
              <a:buChar char="•"/>
            </a:pPr>
            <a:r>
              <a:rPr lang="en-US" sz="2400" dirty="0">
                <a:latin typeface="Times New Roman" pitchFamily="18" charset="0"/>
                <a:cs typeface="Times New Roman" pitchFamily="18" charset="0"/>
              </a:rPr>
              <a:t>Generally, stress management is essential for a better quality of life.</a:t>
            </a:r>
          </a:p>
          <a:p>
            <a:endParaRPr lang="en-US" dirty="0"/>
          </a:p>
        </p:txBody>
      </p:sp>
      <p:pic>
        <p:nvPicPr>
          <p:cNvPr id="4" name="Picture 3" descr="https://img.webmd.com/dtmcms/live/webmd/consumer_assets/site_images/article_thumbnails/features/_2014/08_2014/coping_with_diabetes_and_stress_features/650x350_coping_with_diabetes_and_stress_features.jpg"/>
          <p:cNvPicPr/>
          <p:nvPr/>
        </p:nvPicPr>
        <p:blipFill>
          <a:blip r:embed="rId3">
            <a:extLst>
              <a:ext uri="{28A0092B-C50C-407E-A947-70E740481C1C}">
                <a14:useLocalDpi xmlns:a14="http://schemas.microsoft.com/office/drawing/2010/main" val="0"/>
              </a:ext>
            </a:extLst>
          </a:blip>
          <a:srcRect/>
          <a:stretch>
            <a:fillRect/>
          </a:stretch>
        </p:blipFill>
        <p:spPr bwMode="auto">
          <a:xfrm>
            <a:off x="3962400" y="4648200"/>
            <a:ext cx="2343150" cy="1600200"/>
          </a:xfrm>
          <a:prstGeom prst="rect">
            <a:avLst/>
          </a:prstGeom>
          <a:noFill/>
          <a:ln>
            <a:noFill/>
          </a:ln>
        </p:spPr>
      </p:pic>
    </p:spTree>
    <p:extLst>
      <p:ext uri="{BB962C8B-B14F-4D97-AF65-F5344CB8AC3E}">
        <p14:creationId xmlns:p14="http://schemas.microsoft.com/office/powerpoint/2010/main" val="835129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1"/>
            <a:ext cx="8839200" cy="990600"/>
          </a:xfrm>
        </p:spPr>
        <p:txBody>
          <a:bodyPr/>
          <a:lstStyle/>
          <a:p>
            <a:pPr algn="ctr"/>
            <a:r>
              <a:rPr lang="en-US" sz="4000" dirty="0" smtClean="0">
                <a:latin typeface="Times New Roman" pitchFamily="18" charset="0"/>
                <a:cs typeface="Times New Roman" pitchFamily="18" charset="0"/>
              </a:rPr>
              <a:t>References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1371600"/>
            <a:ext cx="8610600" cy="5486400"/>
          </a:xfrm>
        </p:spPr>
        <p:txBody>
          <a:bodyPr>
            <a:normAutofit fontScale="25000" lnSpcReduction="20000"/>
          </a:bodyPr>
          <a:lstStyle/>
          <a:p>
            <a:pPr algn="l"/>
            <a:r>
              <a:rPr lang="en-US" sz="9600" dirty="0" err="1">
                <a:latin typeface="Times New Roman" pitchFamily="18" charset="0"/>
                <a:cs typeface="Times New Roman" pitchFamily="18" charset="0"/>
              </a:rPr>
              <a:t>DocMikeEvans</a:t>
            </a:r>
            <a:r>
              <a:rPr lang="en-US" sz="9600" dirty="0">
                <a:latin typeface="Times New Roman" pitchFamily="18" charset="0"/>
                <a:cs typeface="Times New Roman" pitchFamily="18" charset="0"/>
              </a:rPr>
              <a:t>. (2012, June 09). 90:10 The Single Most Important Thing You Can Do For Your Stress. </a:t>
            </a:r>
            <a:r>
              <a:rPr lang="en-US" sz="9600" i="1" dirty="0">
                <a:latin typeface="Times New Roman" pitchFamily="18" charset="0"/>
                <a:cs typeface="Times New Roman" pitchFamily="18" charset="0"/>
              </a:rPr>
              <a:t>YouTube</a:t>
            </a:r>
            <a:r>
              <a:rPr lang="en-US" sz="9600" dirty="0">
                <a:latin typeface="Times New Roman" pitchFamily="18" charset="0"/>
                <a:cs typeface="Times New Roman" pitchFamily="18" charset="0"/>
              </a:rPr>
              <a:t>. Retrieved October 02, 2017, from </a:t>
            </a:r>
            <a:r>
              <a:rPr lang="en-US" sz="9600" i="1" u="sng" dirty="0">
                <a:latin typeface="Times New Roman" pitchFamily="18" charset="0"/>
                <a:cs typeface="Times New Roman" pitchFamily="18" charset="0"/>
                <a:hlinkClick r:id="rId2"/>
              </a:rPr>
              <a:t>https://www.youtube.com/watch?v=I6402QJp52M</a:t>
            </a:r>
            <a:endParaRPr lang="en-US" sz="9600" dirty="0">
              <a:latin typeface="Times New Roman" pitchFamily="18" charset="0"/>
              <a:cs typeface="Times New Roman" pitchFamily="18" charset="0"/>
            </a:endParaRPr>
          </a:p>
          <a:p>
            <a:pPr algn="l"/>
            <a:r>
              <a:rPr lang="en-US" sz="9600" dirty="0">
                <a:latin typeface="Times New Roman" pitchFamily="18" charset="0"/>
                <a:cs typeface="Times New Roman" pitchFamily="18" charset="0"/>
              </a:rPr>
              <a:t>Holman, D., Johnson, S., &amp; O'Connor, E. (2018). Stress management interventions: Improving subjective psychological well-being in the workplace. </a:t>
            </a:r>
            <a:r>
              <a:rPr lang="en-US" sz="9600" i="1" dirty="0">
                <a:latin typeface="Times New Roman" pitchFamily="18" charset="0"/>
                <a:cs typeface="Times New Roman" pitchFamily="18" charset="0"/>
              </a:rPr>
              <a:t>Handbook of well-being. Salt Lake City, UT: DEF Publishers. DOI: </a:t>
            </a:r>
            <a:r>
              <a:rPr lang="en-US" sz="9600" i="1" dirty="0" err="1">
                <a:latin typeface="Times New Roman" pitchFamily="18" charset="0"/>
                <a:cs typeface="Times New Roman" pitchFamily="18" charset="0"/>
              </a:rPr>
              <a:t>nobascholar</a:t>
            </a:r>
            <a:r>
              <a:rPr lang="en-US" sz="9600" i="1" dirty="0">
                <a:latin typeface="Times New Roman" pitchFamily="18" charset="0"/>
                <a:cs typeface="Times New Roman" pitchFamily="18" charset="0"/>
              </a:rPr>
              <a:t>. com</a:t>
            </a:r>
            <a:r>
              <a:rPr lang="en-US" sz="9600" dirty="0">
                <a:latin typeface="Times New Roman" pitchFamily="18" charset="0"/>
                <a:cs typeface="Times New Roman" pitchFamily="18" charset="0"/>
              </a:rPr>
              <a:t>.</a:t>
            </a:r>
          </a:p>
          <a:p>
            <a:pPr algn="l"/>
            <a:r>
              <a:rPr lang="en-US" sz="9600" dirty="0" err="1">
                <a:latin typeface="Times New Roman" pitchFamily="18" charset="0"/>
                <a:cs typeface="Times New Roman" pitchFamily="18" charset="0"/>
              </a:rPr>
              <a:t>MedicineNet</a:t>
            </a:r>
            <a:r>
              <a:rPr lang="en-US" sz="9600" dirty="0">
                <a:latin typeface="Times New Roman" pitchFamily="18" charset="0"/>
                <a:cs typeface="Times New Roman" pitchFamily="18" charset="0"/>
              </a:rPr>
              <a:t>. (October 02, 2017). Endorphins: Natural Pain and Stress Fighters (</a:t>
            </a:r>
            <a:r>
              <a:rPr lang="en-US" sz="9600" dirty="0" err="1">
                <a:latin typeface="Times New Roman" pitchFamily="18" charset="0"/>
                <a:cs typeface="Times New Roman" pitchFamily="18" charset="0"/>
              </a:rPr>
              <a:t>n.d.</a:t>
            </a:r>
            <a:r>
              <a:rPr lang="en-US" sz="9600" dirty="0">
                <a:latin typeface="Times New Roman" pitchFamily="18" charset="0"/>
                <a:cs typeface="Times New Roman" pitchFamily="18" charset="0"/>
              </a:rPr>
              <a:t>). Retrieved from </a:t>
            </a:r>
            <a:r>
              <a:rPr lang="en-US" sz="9600" i="1" u="sng" dirty="0">
                <a:latin typeface="Times New Roman" pitchFamily="18" charset="0"/>
                <a:cs typeface="Times New Roman" pitchFamily="18" charset="0"/>
                <a:hlinkClick r:id="rId3"/>
              </a:rPr>
              <a:t>http://www.medicinenet.com/script/main/art.asp?articlekey=55001</a:t>
            </a:r>
            <a:endParaRPr lang="en-US" sz="9600" dirty="0">
              <a:latin typeface="Times New Roman" pitchFamily="18" charset="0"/>
              <a:cs typeface="Times New Roman" pitchFamily="18" charset="0"/>
            </a:endParaRPr>
          </a:p>
          <a:p>
            <a:pPr algn="l"/>
            <a:r>
              <a:rPr lang="en-US" sz="9600" dirty="0">
                <a:latin typeface="Times New Roman" pitchFamily="18" charset="0"/>
                <a:cs typeface="Times New Roman" pitchFamily="18" charset="0"/>
              </a:rPr>
              <a:t>Stanford Health Care. (2018). Beyond Stress and Anxiety: How Stress Affects the Body and What You Can Do to Manage It. </a:t>
            </a:r>
            <a:r>
              <a:rPr lang="en-US" sz="9600" i="1" dirty="0">
                <a:latin typeface="Times New Roman" pitchFamily="18" charset="0"/>
                <a:cs typeface="Times New Roman" pitchFamily="18" charset="0"/>
              </a:rPr>
              <a:t>YouTube</a:t>
            </a:r>
            <a:r>
              <a:rPr lang="en-US" sz="9600" dirty="0">
                <a:latin typeface="Times New Roman" pitchFamily="18" charset="0"/>
                <a:cs typeface="Times New Roman" pitchFamily="18" charset="0"/>
              </a:rPr>
              <a:t>. Retrieved from </a:t>
            </a:r>
            <a:r>
              <a:rPr lang="en-US" sz="9600" u="sng" dirty="0">
                <a:latin typeface="Times New Roman" pitchFamily="18" charset="0"/>
                <a:cs typeface="Times New Roman" pitchFamily="18" charset="0"/>
                <a:hlinkClick r:id="rId4"/>
              </a:rPr>
              <a:t>https://www.youtube.com/watch?v=M6ZmTKQyVOE</a:t>
            </a:r>
            <a:r>
              <a:rPr lang="en-US" sz="9600" dirty="0">
                <a:latin typeface="Times New Roman" pitchFamily="18" charset="0"/>
                <a:cs typeface="Times New Roman" pitchFamily="18" charset="0"/>
              </a:rPr>
              <a:t> </a:t>
            </a:r>
            <a:endParaRPr lang="en-US" sz="9600" b="1" dirty="0">
              <a:latin typeface="Times New Roman" pitchFamily="18" charset="0"/>
              <a:cs typeface="Times New Roman" pitchFamily="18" charset="0"/>
            </a:endParaRPr>
          </a:p>
          <a:p>
            <a:pPr algn="l"/>
            <a:r>
              <a:rPr lang="en-US" sz="9600" dirty="0">
                <a:latin typeface="Times New Roman" pitchFamily="18" charset="0"/>
                <a:cs typeface="Times New Roman" pitchFamily="18" charset="0"/>
              </a:rPr>
              <a:t>Yoga With Adriene. (2017). Yoga for Anxiety and Stress. </a:t>
            </a:r>
            <a:r>
              <a:rPr lang="en-US" sz="9600" i="1" dirty="0">
                <a:latin typeface="Times New Roman" pitchFamily="18" charset="0"/>
                <a:cs typeface="Times New Roman" pitchFamily="18" charset="0"/>
              </a:rPr>
              <a:t>YouTube. </a:t>
            </a:r>
            <a:r>
              <a:rPr lang="en-US" sz="9600" dirty="0">
                <a:latin typeface="Times New Roman" pitchFamily="18" charset="0"/>
                <a:cs typeface="Times New Roman" pitchFamily="18" charset="0"/>
              </a:rPr>
              <a:t>Retrieved from </a:t>
            </a:r>
            <a:r>
              <a:rPr lang="en-US" sz="9600" u="sng" dirty="0">
                <a:latin typeface="Times New Roman" pitchFamily="18" charset="0"/>
                <a:cs typeface="Times New Roman" pitchFamily="18" charset="0"/>
                <a:hlinkClick r:id="rId5"/>
              </a:rPr>
              <a:t>https://www.youtube.com/watch?v=hJbRpHZr_d0</a:t>
            </a:r>
            <a:r>
              <a:rPr lang="en-US" sz="9600" dirty="0">
                <a:latin typeface="Times New Roman" pitchFamily="18" charset="0"/>
                <a:cs typeface="Times New Roman" pitchFamily="18" charset="0"/>
              </a:rPr>
              <a:t> </a:t>
            </a:r>
          </a:p>
          <a:p>
            <a:endParaRPr lang="en-US" dirty="0"/>
          </a:p>
        </p:txBody>
      </p:sp>
    </p:spTree>
    <p:extLst>
      <p:ext uri="{BB962C8B-B14F-4D97-AF65-F5344CB8AC3E}">
        <p14:creationId xmlns:p14="http://schemas.microsoft.com/office/powerpoint/2010/main" val="20342340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36</TotalTime>
  <Words>1346</Words>
  <Application>Microsoft Office PowerPoint</Application>
  <PresentationFormat>On-screen Show (4:3)</PresentationFormat>
  <Paragraphs>74</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Stress Management Techniques </vt:lpstr>
      <vt:lpstr>Introduction</vt:lpstr>
      <vt:lpstr>Stress Management Techniques</vt:lpstr>
      <vt:lpstr>Performance of Each Technique</vt:lpstr>
      <vt:lpstr>How Each Technique Works</vt:lpstr>
      <vt:lpstr>Evaluation of Exercise Technique</vt:lpstr>
      <vt:lpstr>Evaluation of Exercise Technique</vt:lpstr>
      <vt:lpstr>Evaluation of Healthy Diet Technique </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 Management Techniques</dc:title>
  <dc:creator>user</dc:creator>
  <cp:lastModifiedBy>user</cp:lastModifiedBy>
  <cp:revision>7</cp:revision>
  <dcterms:created xsi:type="dcterms:W3CDTF">2021-01-07T06:55:46Z</dcterms:created>
  <dcterms:modified xsi:type="dcterms:W3CDTF">2021-01-07T12:54:06Z</dcterms:modified>
</cp:coreProperties>
</file>